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315" r:id="rId3"/>
    <p:sldId id="316" r:id="rId4"/>
    <p:sldId id="319" r:id="rId5"/>
    <p:sldId id="325" r:id="rId6"/>
    <p:sldId id="321" r:id="rId7"/>
    <p:sldId id="326" r:id="rId8"/>
    <p:sldId id="323" r:id="rId9"/>
    <p:sldId id="324" r:id="rId10"/>
    <p:sldId id="318" r:id="rId11"/>
    <p:sldId id="270" r:id="rId12"/>
  </p:sldIdLst>
  <p:sldSz cx="12192000" cy="6858000"/>
  <p:notesSz cx="6781800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 userDrawn="1">
          <p15:clr>
            <a:srgbClr val="A4A3A4"/>
          </p15:clr>
        </p15:guide>
        <p15:guide id="2" orient="horz" pos="3908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orient="horz" pos="1341" userDrawn="1">
          <p15:clr>
            <a:srgbClr val="A4A3A4"/>
          </p15:clr>
        </p15:guide>
        <p15:guide id="5" orient="horz" pos="443" userDrawn="1">
          <p15:clr>
            <a:srgbClr val="A4A3A4"/>
          </p15:clr>
        </p15:guide>
        <p15:guide id="6" pos="681" userDrawn="1">
          <p15:clr>
            <a:srgbClr val="A4A3A4"/>
          </p15:clr>
        </p15:guide>
        <p15:guide id="7" pos="6519" userDrawn="1">
          <p15:clr>
            <a:srgbClr val="A4A3A4"/>
          </p15:clr>
        </p15:guide>
        <p15:guide id="8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81" autoAdjust="0"/>
  </p:normalViewPr>
  <p:slideViewPr>
    <p:cSldViewPr snapToGrid="0" showGuides="1">
      <p:cViewPr varScale="1">
        <p:scale>
          <a:sx n="72" d="100"/>
          <a:sy n="72" d="100"/>
        </p:scale>
        <p:origin x="82" y="110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681"/>
        <p:guide pos="6519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72" y="72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6941D-6ED6-4480-B48D-D720ADA45BFB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D1ED4-416D-4DD7-8370-109B0FEA21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46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6125"/>
            <a:ext cx="6610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0" tIns="47736" rIns="95470" bIns="4773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5470" tIns="47736" rIns="95470" bIns="4773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500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029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3400">
                <a:solidFill>
                  <a:srgbClr val="E983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9" y="800438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sz="1400" b="0" baseline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5446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6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6804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53887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0425"/>
            <a:ext cx="4336969" cy="3054050"/>
          </a:xfrm>
        </p:spPr>
        <p:txBody>
          <a:bodyPr/>
          <a:lstStyle>
            <a:lvl1pPr marL="0" indent="0">
              <a:buNone/>
              <a:defRPr sz="2600" b="1"/>
            </a:lvl1pPr>
            <a:lvl2pPr marL="285750" indent="0">
              <a:buNone/>
              <a:defRPr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58760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12192000" cy="500332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6EA4738-985C-42D4-BF4F-360677E82956}"/>
              </a:ext>
            </a:extLst>
          </p:cNvPr>
          <p:cNvSpPr txBox="1"/>
          <p:nvPr userDrawn="1"/>
        </p:nvSpPr>
        <p:spPr>
          <a:xfrm>
            <a:off x="6048702" y="4927392"/>
            <a:ext cx="3970284" cy="1079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46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 sz="2600" b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2600" b="0" i="1">
                <a:solidFill>
                  <a:srgbClr val="FFFFFF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896121" y="6295896"/>
            <a:ext cx="153617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53728" y="6295894"/>
            <a:ext cx="54000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-48307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48307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48307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48307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235302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235302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1235302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1235302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1070115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10335684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1070115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10335684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700" r:id="rId8"/>
    <p:sldLayoutId id="2147483663" r:id="rId9"/>
    <p:sldLayoutId id="2147483664" r:id="rId10"/>
    <p:sldLayoutId id="2147483703" r:id="rId11"/>
    <p:sldLayoutId id="2147483702" r:id="rId12"/>
    <p:sldLayoutId id="2147483704" r:id="rId13"/>
    <p:sldLayoutId id="2147483667" r:id="rId14"/>
    <p:sldLayoutId id="2147483705" r:id="rId15"/>
    <p:sldLayoutId id="2147483670" r:id="rId16"/>
    <p:sldLayoutId id="2147483668" r:id="rId17"/>
    <p:sldLayoutId id="2147483707" r:id="rId18"/>
    <p:sldLayoutId id="2147483706" r:id="rId19"/>
    <p:sldLayoutId id="2147483708" r:id="rId20"/>
    <p:sldLayoutId id="2147483709" r:id="rId21"/>
    <p:sldLayoutId id="2147483666" r:id="rId22"/>
    <p:sldLayoutId id="2147483669" r:id="rId23"/>
    <p:sldLayoutId id="2147483655" r:id="rId24"/>
    <p:sldLayoutId id="2147483654" r:id="rId25"/>
    <p:sldLayoutId id="2147483698" r:id="rId2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atientsakerhet.socialstyrelsen.se/ledning-och-styrning/nationell-handlingsplan/stod-for-samordnad-kommunikation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Om stöd för samordnad kommunikation</a:t>
            </a:r>
            <a:br>
              <a:rPr lang="sv-SE" dirty="0" smtClean="0"/>
            </a:br>
            <a:r>
              <a:rPr lang="sv-SE" sz="2400" dirty="0" smtClean="0"/>
              <a:t>Nationell handlingsplan för ökad patientsäkerhet</a:t>
            </a:r>
            <a:endParaRPr lang="sv-SE" sz="2400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2021-10-20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4">
            <a:extLst>
              <a:ext uri="{FF2B5EF4-FFF2-40B4-BE49-F238E27FC236}">
                <a16:creationId xmlns:a16="http://schemas.microsoft.com/office/drawing/2014/main" id="{F382D9A5-F043-4559-A7DC-14D29AD1B7DE}"/>
              </a:ext>
            </a:extLst>
          </p:cNvPr>
          <p:cNvSpPr/>
          <p:nvPr/>
        </p:nvSpPr>
        <p:spPr>
          <a:xfrm>
            <a:off x="0" y="1473362"/>
            <a:ext cx="12192000" cy="41303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7286E7-D787-4986-8797-233CE491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92" y="595154"/>
            <a:ext cx="9268800" cy="842403"/>
          </a:xfrm>
        </p:spPr>
        <p:txBody>
          <a:bodyPr/>
          <a:lstStyle/>
          <a:p>
            <a:r>
              <a:rPr lang="en-GB" dirty="0" err="1" smtClean="0"/>
              <a:t>Allt</a:t>
            </a:r>
            <a:r>
              <a:rPr lang="en-GB" dirty="0" smtClean="0"/>
              <a:t> material </a:t>
            </a:r>
            <a:r>
              <a:rPr lang="en-GB" dirty="0" err="1" smtClean="0"/>
              <a:t>finns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ladda</a:t>
            </a:r>
            <a:r>
              <a:rPr lang="en-GB" dirty="0" smtClean="0"/>
              <a:t> </a:t>
            </a:r>
            <a:r>
              <a:rPr lang="en-GB" dirty="0" err="1" smtClean="0"/>
              <a:t>ner</a:t>
            </a:r>
            <a:r>
              <a:rPr lang="en-GB" dirty="0" smtClean="0"/>
              <a:t> </a:t>
            </a:r>
            <a:r>
              <a:rPr lang="en-GB" dirty="0" err="1" smtClean="0"/>
              <a:t>kostnadsfritt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>
              <a:solidFill>
                <a:srgbClr val="ED8B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10D4FB-A650-40FC-956B-0EA4C63D41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1792" y="1802069"/>
            <a:ext cx="5815145" cy="38016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sz="2000" b="0" dirty="0"/>
              <a:t>Allt material finns att ladda ner kostnadsfritt på webbplatsen samlat stöd för patientsäkerhet: </a:t>
            </a:r>
            <a:r>
              <a:rPr lang="sv-SE" sz="1400" b="0" dirty="0">
                <a:hlinkClick r:id="rId2"/>
              </a:rPr>
              <a:t>https://patientsakerhet.socialstyrelsen.se/ledning-och-styrning/nationell-handlingsplan/stod-for-samordnad-kommunikation</a:t>
            </a:r>
            <a:r>
              <a:rPr lang="sv-SE" sz="1400" b="0" dirty="0" smtClean="0">
                <a:hlinkClick r:id="rId2"/>
              </a:rPr>
              <a:t>/</a:t>
            </a:r>
            <a:endParaRPr lang="sv-SE" sz="1400" b="0" dirty="0" smtClean="0"/>
          </a:p>
          <a:p>
            <a:pPr>
              <a:spcAft>
                <a:spcPts val="1200"/>
              </a:spcAft>
            </a:pPr>
            <a:r>
              <a:rPr lang="sv-SE" sz="2000" b="0" dirty="0" smtClean="0"/>
              <a:t>Budskap </a:t>
            </a:r>
            <a:r>
              <a:rPr lang="sv-SE" sz="2000" b="0" dirty="0" smtClean="0"/>
              <a:t>och illustrationer är </a:t>
            </a:r>
            <a:r>
              <a:rPr lang="sv-SE" sz="2000" b="0" dirty="0"/>
              <a:t>fria att använda för alla som är en del av det svenska hälso- och sjukvårdssystemet oavsett nivå och </a:t>
            </a:r>
            <a:r>
              <a:rPr lang="sv-SE" sz="2000" b="0" dirty="0" smtClean="0"/>
              <a:t>driftsform</a:t>
            </a:r>
          </a:p>
          <a:p>
            <a:pPr>
              <a:spcAft>
                <a:spcPts val="1200"/>
              </a:spcAft>
            </a:pPr>
            <a:r>
              <a:rPr lang="sv-SE" sz="2000" b="0" dirty="0" smtClean="0"/>
              <a:t>Uppge Socialstyrelsen som källa</a:t>
            </a:r>
          </a:p>
          <a:p>
            <a:pPr>
              <a:spcAft>
                <a:spcPts val="1200"/>
              </a:spcAft>
            </a:pPr>
            <a:r>
              <a:rPr lang="sv-SE" sz="2000" b="0" dirty="0" smtClean="0"/>
              <a:t>Har du frågor kontakta oss på patientsakerhet@socialstyrelsen.se</a:t>
            </a:r>
          </a:p>
          <a:p>
            <a:pPr>
              <a:spcAft>
                <a:spcPts val="1200"/>
              </a:spcAft>
            </a:pPr>
            <a:endParaRPr lang="sv-SE" sz="2000" b="0" dirty="0" smtClean="0"/>
          </a:p>
        </p:txBody>
      </p:sp>
      <p:sp>
        <p:nvSpPr>
          <p:cNvPr id="7" name="Platshållare för sidfot 3">
            <a:extLst>
              <a:ext uri="{FF2B5EF4-FFF2-40B4-BE49-F238E27FC236}">
                <a16:creationId xmlns:a16="http://schemas.microsoft.com/office/drawing/2014/main" id="{431AAE14-8369-4584-94B5-62DEF316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3728" y="6295894"/>
            <a:ext cx="5400000" cy="267235"/>
          </a:xfrm>
        </p:spPr>
        <p:txBody>
          <a:bodyPr/>
          <a:lstStyle/>
          <a:p>
            <a:r>
              <a:rPr lang="sv-SE" dirty="0" smtClean="0"/>
              <a:t>Sveriges kunskapsmyndighet för vård och omsorg</a:t>
            </a:r>
            <a:endParaRPr lang="sv-SE" dirty="0"/>
          </a:p>
        </p:txBody>
      </p:sp>
      <p:sp>
        <p:nvSpPr>
          <p:cNvPr id="2" name="Rundad rektangulär bildtext 1"/>
          <p:cNvSpPr/>
          <p:nvPr/>
        </p:nvSpPr>
        <p:spPr>
          <a:xfrm>
            <a:off x="7629987" y="2060911"/>
            <a:ext cx="3560780" cy="2592594"/>
          </a:xfrm>
          <a:prstGeom prst="wedgeRoundRectCallout">
            <a:avLst>
              <a:gd name="adj1" fmla="val -44176"/>
              <a:gd name="adj2" fmla="val 6682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00" dirty="0" smtClean="0">
                <a:solidFill>
                  <a:schemeClr val="tx1"/>
                </a:solidFill>
              </a:rPr>
              <a:t>Mer detaljerad information om budskap och illustrationer och hur du kan använda dem finns i manualen</a:t>
            </a:r>
            <a:endParaRPr lang="en-GB" sz="1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82" y="1697513"/>
            <a:ext cx="2703804" cy="26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4">
            <a:extLst>
              <a:ext uri="{FF2B5EF4-FFF2-40B4-BE49-F238E27FC236}">
                <a16:creationId xmlns:a16="http://schemas.microsoft.com/office/drawing/2014/main" id="{F382D9A5-F043-4559-A7DC-14D29AD1B7DE}"/>
              </a:ext>
            </a:extLst>
          </p:cNvPr>
          <p:cNvSpPr/>
          <p:nvPr/>
        </p:nvSpPr>
        <p:spPr>
          <a:xfrm>
            <a:off x="-109" y="1528997"/>
            <a:ext cx="12192000" cy="41303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7286E7-D787-4986-8797-233CE491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92" y="595154"/>
            <a:ext cx="9268800" cy="842403"/>
          </a:xfrm>
        </p:spPr>
        <p:txBody>
          <a:bodyPr/>
          <a:lstStyle/>
          <a:p>
            <a:r>
              <a:rPr lang="sv-SE" dirty="0" smtClean="0"/>
              <a:t>Stöd för samordnad kommunikation</a:t>
            </a:r>
            <a:br>
              <a:rPr lang="sv-SE" dirty="0" smtClean="0"/>
            </a:br>
            <a:r>
              <a:rPr lang="sv-SE" sz="2000" dirty="0" smtClean="0">
                <a:solidFill>
                  <a:srgbClr val="ED8B00"/>
                </a:solidFill>
              </a:rPr>
              <a:t>Nationell handlingsplan för ökad patientsäkerhet 2020-2024</a:t>
            </a:r>
            <a:endParaRPr lang="sv-SE" dirty="0">
              <a:solidFill>
                <a:srgbClr val="ED8B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10D4FB-A650-40FC-956B-0EA4C63D41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1792" y="1857703"/>
            <a:ext cx="9279467" cy="38016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  <a:t>Består av </a:t>
            </a:r>
            <a:r>
              <a:rPr lang="sv-SE" sz="2000" dirty="0">
                <a:solidFill>
                  <a:schemeClr val="accent2">
                    <a:lumMod val="50000"/>
                  </a:schemeClr>
                </a:solidFill>
              </a:rPr>
              <a:t>budskap, </a:t>
            </a:r>
            <a:r>
              <a:rPr lang="sv-SE" sz="2000" dirty="0" smtClean="0">
                <a:solidFill>
                  <a:schemeClr val="accent2">
                    <a:lumMod val="50000"/>
                  </a:schemeClr>
                </a:solidFill>
              </a:rPr>
              <a:t>illustrationer </a:t>
            </a:r>
            <a:r>
              <a:rPr lang="sv-SE" sz="2000" dirty="0">
                <a:solidFill>
                  <a:schemeClr val="accent2">
                    <a:lumMod val="50000"/>
                  </a:schemeClr>
                </a:solidFill>
              </a:rPr>
              <a:t>och kommunikationsmaterial </a:t>
            </a:r>
            <a: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  <a:t>som utgår från den nationella handlingsplanen</a:t>
            </a:r>
            <a:endParaRPr lang="sv-SE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sv-SE" sz="2000" b="0" dirty="0" smtClean="0">
                <a:solidFill>
                  <a:schemeClr val="accent2">
                    <a:lumMod val="50000"/>
                  </a:schemeClr>
                </a:solidFill>
              </a:rPr>
              <a:t>Ska </a:t>
            </a:r>
            <a:r>
              <a:rPr lang="sv-SE" sz="2000" dirty="0">
                <a:solidFill>
                  <a:schemeClr val="accent2">
                    <a:lumMod val="50000"/>
                  </a:schemeClr>
                </a:solidFill>
              </a:rPr>
              <a:t>underlätta för alla aktörer </a:t>
            </a:r>
            <a: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  <a:t>att i ord och bild synliggöra </a:t>
            </a:r>
            <a:b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  <a:t>hur aktiviteter, åtgärder, produkter kopplar till handlingsplanen</a:t>
            </a:r>
          </a:p>
          <a:p>
            <a:pPr>
              <a:spcAft>
                <a:spcPts val="1200"/>
              </a:spcAft>
            </a:pPr>
            <a: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  <a:t>Ska </a:t>
            </a:r>
            <a:r>
              <a:rPr lang="sv-SE" sz="2000" dirty="0">
                <a:solidFill>
                  <a:schemeClr val="accent2">
                    <a:lumMod val="50000"/>
                  </a:schemeClr>
                </a:solidFill>
              </a:rPr>
              <a:t>öka genomslaget </a:t>
            </a:r>
            <a: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  <a:t>för den utveckling som handlingsplanen</a:t>
            </a:r>
            <a:b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  <a:t>ska åstadkomma och </a:t>
            </a:r>
            <a:r>
              <a:rPr lang="sv-SE" sz="2000" dirty="0">
                <a:solidFill>
                  <a:schemeClr val="accent2">
                    <a:lumMod val="50000"/>
                  </a:schemeClr>
                </a:solidFill>
              </a:rPr>
              <a:t>synliggöra att vi agerar gemensamt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Del </a:t>
            </a:r>
            <a:r>
              <a:rPr lang="en-GB" sz="2000" dirty="0" err="1"/>
              <a:t>av</a:t>
            </a:r>
            <a:r>
              <a:rPr lang="en-GB" sz="2000" dirty="0"/>
              <a:t> Socialstyrelsen </a:t>
            </a:r>
            <a:r>
              <a:rPr lang="en-GB" sz="2000" dirty="0" err="1"/>
              <a:t>uppdrag</a:t>
            </a:r>
            <a:r>
              <a:rPr lang="en-GB" sz="2000" dirty="0"/>
              <a:t> </a:t>
            </a:r>
            <a:r>
              <a:rPr lang="en-GB" sz="2000" b="0" dirty="0" err="1"/>
              <a:t>att</a:t>
            </a:r>
            <a:r>
              <a:rPr lang="en-GB" sz="2000" b="0" dirty="0"/>
              <a:t> </a:t>
            </a:r>
            <a:r>
              <a:rPr lang="en-GB" sz="2000" b="0" dirty="0" err="1"/>
              <a:t>stödja</a:t>
            </a:r>
            <a:r>
              <a:rPr lang="en-GB" sz="2000" b="0" dirty="0"/>
              <a:t> och </a:t>
            </a:r>
            <a:r>
              <a:rPr lang="en-GB" sz="2000" b="0" dirty="0" err="1"/>
              <a:t>samordna</a:t>
            </a:r>
            <a:r>
              <a:rPr lang="en-GB" sz="2000" b="0" dirty="0"/>
              <a:t> </a:t>
            </a:r>
            <a:br>
              <a:rPr lang="en-GB" sz="2000" b="0" dirty="0"/>
            </a:br>
            <a:r>
              <a:rPr lang="en-GB" sz="2000" b="0" dirty="0" err="1"/>
              <a:t>genomförandet</a:t>
            </a:r>
            <a:r>
              <a:rPr lang="en-GB" sz="2000" b="0" dirty="0"/>
              <a:t> </a:t>
            </a:r>
            <a:r>
              <a:rPr lang="en-GB" sz="2000" b="0" dirty="0" err="1"/>
              <a:t>av</a:t>
            </a:r>
            <a:r>
              <a:rPr lang="en-GB" sz="2000" b="0" dirty="0"/>
              <a:t> den </a:t>
            </a:r>
            <a:r>
              <a:rPr lang="en-GB" sz="2000" b="0" dirty="0" err="1"/>
              <a:t>nationella</a:t>
            </a:r>
            <a:r>
              <a:rPr lang="en-GB" sz="2000" b="0" dirty="0"/>
              <a:t> </a:t>
            </a:r>
            <a:r>
              <a:rPr lang="en-GB" sz="2000" b="0" dirty="0" err="1"/>
              <a:t>handlingsplanen</a:t>
            </a:r>
            <a:endParaRPr lang="en-GB" sz="2000" b="0" dirty="0"/>
          </a:p>
          <a:p>
            <a:pPr lvl="0">
              <a:spcAft>
                <a:spcPts val="1200"/>
              </a:spcAft>
            </a:pPr>
            <a:r>
              <a:rPr lang="sv-SE" sz="2000" dirty="0" smtClean="0">
                <a:solidFill>
                  <a:schemeClr val="accent2">
                    <a:lumMod val="50000"/>
                  </a:schemeClr>
                </a:solidFill>
              </a:rPr>
              <a:t>Framtaget </a:t>
            </a:r>
            <a:r>
              <a:rPr lang="sv-SE" sz="2000" dirty="0">
                <a:solidFill>
                  <a:schemeClr val="accent2">
                    <a:lumMod val="50000"/>
                  </a:schemeClr>
                </a:solidFill>
              </a:rPr>
              <a:t>i samverkan </a:t>
            </a:r>
            <a: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  <a:t>med NSG patientsäkerhet och SKR</a:t>
            </a:r>
          </a:p>
          <a:p>
            <a:pPr marL="0" indent="0">
              <a:spcAft>
                <a:spcPts val="1200"/>
              </a:spcAft>
              <a:buNone/>
            </a:pPr>
            <a:endParaRPr lang="sv-SE" sz="1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sv-SE" dirty="0"/>
          </a:p>
        </p:txBody>
      </p:sp>
      <p:sp>
        <p:nvSpPr>
          <p:cNvPr id="7" name="Platshållare för sidfot 3">
            <a:extLst>
              <a:ext uri="{FF2B5EF4-FFF2-40B4-BE49-F238E27FC236}">
                <a16:creationId xmlns:a16="http://schemas.microsoft.com/office/drawing/2014/main" id="{431AAE14-8369-4584-94B5-62DEF316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3728" y="6295894"/>
            <a:ext cx="5400000" cy="267235"/>
          </a:xfrm>
        </p:spPr>
        <p:txBody>
          <a:bodyPr/>
          <a:lstStyle/>
          <a:p>
            <a:r>
              <a:rPr lang="sv-SE" dirty="0" smtClean="0"/>
              <a:t>Sveriges kunskapsmyndighet för vård och omsorg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695" y="1528996"/>
            <a:ext cx="4229128" cy="3812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8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4">
            <a:extLst>
              <a:ext uri="{FF2B5EF4-FFF2-40B4-BE49-F238E27FC236}">
                <a16:creationId xmlns:a16="http://schemas.microsoft.com/office/drawing/2014/main" id="{F382D9A5-F043-4559-A7DC-14D29AD1B7DE}"/>
              </a:ext>
            </a:extLst>
          </p:cNvPr>
          <p:cNvSpPr/>
          <p:nvPr/>
        </p:nvSpPr>
        <p:spPr>
          <a:xfrm>
            <a:off x="-109" y="1528997"/>
            <a:ext cx="12192000" cy="41303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7286E7-D787-4986-8797-233CE491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92" y="595154"/>
            <a:ext cx="9268800" cy="842403"/>
          </a:xfrm>
        </p:spPr>
        <p:txBody>
          <a:bodyPr/>
          <a:lstStyle/>
          <a:p>
            <a:r>
              <a:rPr lang="en-GB" dirty="0" err="1"/>
              <a:t>Kommunikationsstödet</a:t>
            </a:r>
            <a:r>
              <a:rPr lang="en-GB" dirty="0"/>
              <a:t> </a:t>
            </a:r>
            <a:r>
              <a:rPr lang="en-GB" dirty="0" err="1"/>
              <a:t>innehåller</a:t>
            </a:r>
            <a:r>
              <a:rPr lang="en-GB" dirty="0"/>
              <a:t> </a:t>
            </a:r>
            <a:r>
              <a:rPr lang="en-GB" dirty="0" err="1"/>
              <a:t>flera</a:t>
            </a:r>
            <a:r>
              <a:rPr lang="en-GB" dirty="0"/>
              <a:t> </a:t>
            </a:r>
            <a:r>
              <a:rPr lang="en-GB" dirty="0" err="1"/>
              <a:t>delar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>
              <a:solidFill>
                <a:srgbClr val="ED8B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10D4FB-A650-40FC-956B-0EA4C63D41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1791" y="1802069"/>
            <a:ext cx="5815145" cy="38016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sz="2000" dirty="0" smtClean="0">
                <a:solidFill>
                  <a:srgbClr val="ED8B00"/>
                </a:solidFill>
              </a:rPr>
              <a:t>Budskapen</a:t>
            </a:r>
            <a:r>
              <a:rPr lang="sv-SE" sz="2000" b="0" dirty="0" smtClean="0">
                <a:solidFill>
                  <a:schemeClr val="accent2">
                    <a:lumMod val="50000"/>
                  </a:schemeClr>
                </a:solidFill>
              </a:rPr>
              <a:t>: kortare huvudbudskap, en grundtext, tips </a:t>
            </a:r>
            <a: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  <a:t>på hur du kan använda dem och hur de hänger </a:t>
            </a:r>
            <a:r>
              <a:rPr lang="sv-SE" sz="2000" b="0" dirty="0" smtClean="0">
                <a:solidFill>
                  <a:schemeClr val="accent2">
                    <a:lumMod val="50000"/>
                  </a:schemeClr>
                </a:solidFill>
              </a:rPr>
              <a:t>ihop.</a:t>
            </a:r>
          </a:p>
          <a:p>
            <a:pPr>
              <a:spcAft>
                <a:spcPts val="1200"/>
              </a:spcAft>
            </a:pPr>
            <a:r>
              <a:rPr lang="sv-SE" sz="2000" dirty="0" smtClean="0">
                <a:solidFill>
                  <a:srgbClr val="ED8B00"/>
                </a:solidFill>
              </a:rPr>
              <a:t>Illustrationer</a:t>
            </a:r>
            <a: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v-SE" sz="2000" b="0" dirty="0" smtClean="0">
                <a:solidFill>
                  <a:schemeClr val="accent2">
                    <a:lumMod val="50000"/>
                  </a:schemeClr>
                </a:solidFill>
              </a:rPr>
              <a:t>som visar handlingsplanens struktur och områden och exempel på användningsområden.</a:t>
            </a:r>
          </a:p>
          <a:p>
            <a:pPr>
              <a:spcAft>
                <a:spcPts val="1200"/>
              </a:spcAft>
            </a:pPr>
            <a:r>
              <a:rPr lang="sv-SE" sz="2000" dirty="0" smtClean="0">
                <a:solidFill>
                  <a:srgbClr val="ED8B00"/>
                </a:solidFill>
              </a:rPr>
              <a:t>Kommunikationsmaterial</a:t>
            </a:r>
            <a:r>
              <a:rPr lang="sv-SE" sz="2000" b="0" dirty="0" smtClean="0">
                <a:solidFill>
                  <a:schemeClr val="accent2">
                    <a:lumMod val="50000"/>
                  </a:schemeClr>
                </a:solidFill>
              </a:rPr>
              <a:t> t.ex. affisch och </a:t>
            </a:r>
            <a: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  <a:t>exempel på </a:t>
            </a:r>
            <a:r>
              <a:rPr lang="sv-SE" sz="2000" b="0" dirty="0" smtClean="0">
                <a:solidFill>
                  <a:schemeClr val="accent2">
                    <a:lumMod val="50000"/>
                  </a:schemeClr>
                </a:solidFill>
              </a:rPr>
              <a:t>produkter </a:t>
            </a:r>
            <a: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  <a:t>du själv kan ta </a:t>
            </a:r>
            <a:r>
              <a:rPr lang="sv-SE" sz="2000" b="0" dirty="0" smtClean="0">
                <a:solidFill>
                  <a:schemeClr val="accent2">
                    <a:lumMod val="50000"/>
                  </a:schemeClr>
                </a:solidFill>
              </a:rPr>
              <a:t>fram.</a:t>
            </a:r>
          </a:p>
          <a:p>
            <a:pPr>
              <a:spcAft>
                <a:spcPts val="1200"/>
              </a:spcAft>
            </a:pPr>
            <a:r>
              <a:rPr lang="sv-SE" sz="2000" dirty="0" smtClean="0">
                <a:solidFill>
                  <a:srgbClr val="ED8B00"/>
                </a:solidFill>
              </a:rPr>
              <a:t>En utförlig manual </a:t>
            </a:r>
            <a: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  <a:t>som ger en överblick över konceptet och </a:t>
            </a:r>
            <a:r>
              <a:rPr lang="sv-SE" sz="2000" b="0" dirty="0" smtClean="0">
                <a:solidFill>
                  <a:schemeClr val="accent2">
                    <a:lumMod val="50000"/>
                  </a:schemeClr>
                </a:solidFill>
              </a:rPr>
              <a:t>ger stöd i hur </a:t>
            </a:r>
            <a:r>
              <a:rPr lang="sv-SE" sz="2000" b="0" dirty="0">
                <a:solidFill>
                  <a:schemeClr val="accent2">
                    <a:lumMod val="50000"/>
                  </a:schemeClr>
                </a:solidFill>
              </a:rPr>
              <a:t>det kan användas. </a:t>
            </a:r>
            <a:endParaRPr lang="sv-SE" sz="2000" b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sv-SE" sz="1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sv-SE" dirty="0"/>
          </a:p>
        </p:txBody>
      </p:sp>
      <p:sp>
        <p:nvSpPr>
          <p:cNvPr id="7" name="Platshållare för sidfot 3">
            <a:extLst>
              <a:ext uri="{FF2B5EF4-FFF2-40B4-BE49-F238E27FC236}">
                <a16:creationId xmlns:a16="http://schemas.microsoft.com/office/drawing/2014/main" id="{431AAE14-8369-4584-94B5-62DEF316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3728" y="6295894"/>
            <a:ext cx="5400000" cy="267235"/>
          </a:xfrm>
        </p:spPr>
        <p:txBody>
          <a:bodyPr/>
          <a:lstStyle/>
          <a:p>
            <a:r>
              <a:rPr lang="sv-SE" dirty="0" smtClean="0"/>
              <a:t>Sveriges kunskapsmyndighet för vård och omsorg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11" y="1731655"/>
            <a:ext cx="1645584" cy="1645584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/>
          <a:srcRect l="9690" t="22077" r="64685" b="13479"/>
          <a:stretch/>
        </p:blipFill>
        <p:spPr>
          <a:xfrm rot="459663">
            <a:off x="7211455" y="1384583"/>
            <a:ext cx="2817204" cy="398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29" y="3468679"/>
            <a:ext cx="1367538" cy="136753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89" y="4204709"/>
            <a:ext cx="1694914" cy="165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7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4">
            <a:extLst>
              <a:ext uri="{FF2B5EF4-FFF2-40B4-BE49-F238E27FC236}">
                <a16:creationId xmlns:a16="http://schemas.microsoft.com/office/drawing/2014/main" id="{F382D9A5-F043-4559-A7DC-14D29AD1B7DE}"/>
              </a:ext>
            </a:extLst>
          </p:cNvPr>
          <p:cNvSpPr/>
          <p:nvPr/>
        </p:nvSpPr>
        <p:spPr>
          <a:xfrm>
            <a:off x="0" y="1473363"/>
            <a:ext cx="5626249" cy="4130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7286E7-D787-4986-8797-233CE49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Handlingsplanens</a:t>
            </a:r>
            <a:r>
              <a:rPr lang="en-GB" dirty="0" smtClean="0"/>
              <a:t> </a:t>
            </a:r>
            <a:r>
              <a:rPr lang="en-GB" dirty="0" err="1" smtClean="0"/>
              <a:t>huvudbudskap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>
              <a:solidFill>
                <a:srgbClr val="ED8B00"/>
              </a:solidFill>
            </a:endParaRPr>
          </a:p>
        </p:txBody>
      </p:sp>
      <p:sp>
        <p:nvSpPr>
          <p:cNvPr id="7" name="Platshållare för sidfot 3">
            <a:extLst>
              <a:ext uri="{FF2B5EF4-FFF2-40B4-BE49-F238E27FC236}">
                <a16:creationId xmlns:a16="http://schemas.microsoft.com/office/drawing/2014/main" id="{431AAE14-8369-4584-94B5-62DEF316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Sveriges kunskapsmyndighet för vård och omsorg</a:t>
            </a:r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10D4FB-A650-40FC-956B-0EA4C63D41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88145" y="1473363"/>
            <a:ext cx="5476713" cy="413034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sz="2000" b="0" dirty="0" smtClean="0"/>
              <a:t>Pekar </a:t>
            </a:r>
            <a:r>
              <a:rPr lang="sv-SE" sz="2000" b="0" dirty="0"/>
              <a:t>ut </a:t>
            </a:r>
            <a:r>
              <a:rPr lang="sv-SE" sz="2000" b="0" dirty="0" smtClean="0"/>
              <a:t>riktningen </a:t>
            </a:r>
            <a:r>
              <a:rPr lang="sv-SE" sz="2000" b="0" dirty="0"/>
              <a:t>för det nationella </a:t>
            </a:r>
            <a:r>
              <a:rPr lang="sv-SE" sz="2000" b="0" dirty="0" smtClean="0"/>
              <a:t>patientsäkerhetsarbetet</a:t>
            </a:r>
          </a:p>
          <a:p>
            <a:pPr>
              <a:spcAft>
                <a:spcPts val="1200"/>
              </a:spcAft>
            </a:pPr>
            <a:r>
              <a:rPr lang="sv-SE" sz="2000" dirty="0"/>
              <a:t>G</a:t>
            </a:r>
            <a:r>
              <a:rPr lang="sv-SE" sz="2000" b="0" dirty="0" smtClean="0"/>
              <a:t>er </a:t>
            </a:r>
            <a:r>
              <a:rPr lang="sv-SE" sz="2000" b="0" dirty="0"/>
              <a:t>bakgrund och </a:t>
            </a:r>
            <a:r>
              <a:rPr lang="sv-SE" sz="2000" b="0" dirty="0" smtClean="0"/>
              <a:t>övergripande argument</a:t>
            </a:r>
          </a:p>
          <a:p>
            <a:pPr>
              <a:spcAft>
                <a:spcPts val="1200"/>
              </a:spcAft>
            </a:pPr>
            <a:r>
              <a:rPr lang="sv-SE" sz="2000" dirty="0" smtClean="0"/>
              <a:t>Signalerar att detta är ett gemensamt arbete</a:t>
            </a:r>
          </a:p>
          <a:p>
            <a:pPr>
              <a:spcAft>
                <a:spcPts val="1200"/>
              </a:spcAft>
            </a:pPr>
            <a:r>
              <a:rPr lang="sv-SE" sz="2000" b="1" dirty="0"/>
              <a:t>E</a:t>
            </a:r>
            <a:r>
              <a:rPr lang="sv-SE" sz="2000" b="1" dirty="0" smtClean="0"/>
              <a:t>xempel på användning och underbudskap tillsammans med ett par grundtexter att utgå från finns i manualen</a:t>
            </a:r>
          </a:p>
          <a:p>
            <a:pPr>
              <a:spcAft>
                <a:spcPts val="1200"/>
              </a:spcAft>
            </a:pPr>
            <a:r>
              <a:rPr lang="sv-SE" sz="2000" b="1" dirty="0"/>
              <a:t>Känn dig fri att plocka från budskapen och </a:t>
            </a:r>
            <a:r>
              <a:rPr lang="sv-SE" sz="2000" b="1" dirty="0" smtClean="0"/>
              <a:t>att använda </a:t>
            </a:r>
            <a:r>
              <a:rPr lang="sv-SE" sz="2000" b="1" dirty="0"/>
              <a:t>dem i den egna kommunikationen när det är hjälpsamt </a:t>
            </a:r>
          </a:p>
          <a:p>
            <a:pPr>
              <a:spcAft>
                <a:spcPts val="1200"/>
              </a:spcAft>
            </a:pPr>
            <a:endParaRPr lang="sv-SE" sz="2000" dirty="0" smtClean="0"/>
          </a:p>
        </p:txBody>
      </p:sp>
      <p:sp>
        <p:nvSpPr>
          <p:cNvPr id="2" name="Rektangel 1"/>
          <p:cNvSpPr/>
          <p:nvPr/>
        </p:nvSpPr>
        <p:spPr>
          <a:xfrm>
            <a:off x="1068917" y="1799597"/>
            <a:ext cx="53429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Vision: </a:t>
            </a:r>
            <a:r>
              <a:rPr lang="en-GB" sz="2000" b="1" dirty="0" smtClean="0">
                <a:solidFill>
                  <a:schemeClr val="accent4"/>
                </a:solidFill>
              </a:rPr>
              <a:t>God </a:t>
            </a:r>
            <a:r>
              <a:rPr lang="en-GB" sz="2000" b="1" dirty="0">
                <a:solidFill>
                  <a:schemeClr val="accent4"/>
                </a:solidFill>
              </a:rPr>
              <a:t>och </a:t>
            </a:r>
            <a:r>
              <a:rPr lang="en-GB" sz="2000" b="1" dirty="0" err="1">
                <a:solidFill>
                  <a:schemeClr val="accent4"/>
                </a:solidFill>
              </a:rPr>
              <a:t>säker</a:t>
            </a:r>
            <a:r>
              <a:rPr lang="en-GB" sz="2000" b="1" dirty="0">
                <a:solidFill>
                  <a:schemeClr val="accent4"/>
                </a:solidFill>
              </a:rPr>
              <a:t> </a:t>
            </a:r>
            <a:r>
              <a:rPr lang="en-GB" sz="2000" b="1" dirty="0" err="1">
                <a:solidFill>
                  <a:schemeClr val="accent4"/>
                </a:solidFill>
              </a:rPr>
              <a:t>vård</a:t>
            </a:r>
            <a:r>
              <a:rPr lang="en-GB" sz="2000" b="1" dirty="0">
                <a:solidFill>
                  <a:schemeClr val="accent4"/>
                </a:solidFill>
              </a:rPr>
              <a:t> </a:t>
            </a:r>
            <a:r>
              <a:rPr lang="en-GB" sz="2000" b="1" dirty="0" smtClean="0">
                <a:solidFill>
                  <a:schemeClr val="accent4"/>
                </a:solidFill>
              </a:rPr>
              <a:t/>
            </a:r>
            <a:br>
              <a:rPr lang="en-GB" sz="2000" b="1" dirty="0" smtClean="0">
                <a:solidFill>
                  <a:schemeClr val="accent4"/>
                </a:solidFill>
              </a:rPr>
            </a:br>
            <a:r>
              <a:rPr lang="en-GB" sz="2000" b="1" dirty="0" smtClean="0">
                <a:solidFill>
                  <a:schemeClr val="accent4"/>
                </a:solidFill>
              </a:rPr>
              <a:t>– </a:t>
            </a:r>
            <a:r>
              <a:rPr lang="en-GB" sz="2000" b="1" dirty="0" err="1">
                <a:solidFill>
                  <a:schemeClr val="accent4"/>
                </a:solidFill>
              </a:rPr>
              <a:t>överallt</a:t>
            </a:r>
            <a:r>
              <a:rPr lang="en-GB" sz="2000" b="1" dirty="0">
                <a:solidFill>
                  <a:schemeClr val="accent4"/>
                </a:solidFill>
              </a:rPr>
              <a:t> och </a:t>
            </a:r>
            <a:r>
              <a:rPr lang="en-GB" sz="2000" b="1" dirty="0" err="1">
                <a:solidFill>
                  <a:schemeClr val="accent4"/>
                </a:solidFill>
              </a:rPr>
              <a:t>alltid</a:t>
            </a:r>
            <a:endParaRPr lang="en-GB" sz="2000" dirty="0">
              <a:solidFill>
                <a:schemeClr val="accent4"/>
              </a:solidFill>
            </a:endParaRPr>
          </a:p>
          <a:p>
            <a:endParaRPr lang="en-GB" sz="2000" b="1" dirty="0" smtClean="0">
              <a:solidFill>
                <a:schemeClr val="accent4"/>
              </a:solidFill>
            </a:endParaRPr>
          </a:p>
          <a:p>
            <a:r>
              <a:rPr lang="en-GB" sz="2000" dirty="0" err="1" smtClean="0">
                <a:solidFill>
                  <a:schemeClr val="accent4"/>
                </a:solidFill>
              </a:rPr>
              <a:t>Mål</a:t>
            </a:r>
            <a:r>
              <a:rPr lang="en-GB" sz="2000" dirty="0" smtClean="0">
                <a:solidFill>
                  <a:schemeClr val="accent4"/>
                </a:solidFill>
              </a:rPr>
              <a:t>: </a:t>
            </a:r>
            <a:r>
              <a:rPr lang="en-GB" sz="2000" b="1" dirty="0" smtClean="0">
                <a:solidFill>
                  <a:schemeClr val="accent4"/>
                </a:solidFill>
              </a:rPr>
              <a:t>Ingen </a:t>
            </a:r>
            <a:r>
              <a:rPr lang="en-GB" sz="2000" b="1" dirty="0">
                <a:solidFill>
                  <a:schemeClr val="accent4"/>
                </a:solidFill>
              </a:rPr>
              <a:t>patient </a:t>
            </a:r>
            <a:r>
              <a:rPr lang="en-GB" sz="2000" b="1" dirty="0" err="1">
                <a:solidFill>
                  <a:schemeClr val="accent4"/>
                </a:solidFill>
              </a:rPr>
              <a:t>ska</a:t>
            </a:r>
            <a:r>
              <a:rPr lang="en-GB" sz="2000" b="1" dirty="0">
                <a:solidFill>
                  <a:schemeClr val="accent4"/>
                </a:solidFill>
              </a:rPr>
              <a:t> </a:t>
            </a:r>
            <a:r>
              <a:rPr lang="en-GB" sz="2000" b="1" dirty="0" err="1">
                <a:solidFill>
                  <a:schemeClr val="accent4"/>
                </a:solidFill>
              </a:rPr>
              <a:t>behöva</a:t>
            </a:r>
            <a:r>
              <a:rPr lang="en-GB" sz="2000" b="1" dirty="0">
                <a:solidFill>
                  <a:schemeClr val="accent4"/>
                </a:solidFill>
              </a:rPr>
              <a:t> </a:t>
            </a:r>
            <a:r>
              <a:rPr lang="en-GB" sz="2000" b="1" dirty="0" smtClean="0">
                <a:solidFill>
                  <a:schemeClr val="accent4"/>
                </a:solidFill>
              </a:rPr>
              <a:t/>
            </a:r>
            <a:br>
              <a:rPr lang="en-GB" sz="2000" b="1" dirty="0" smtClean="0">
                <a:solidFill>
                  <a:schemeClr val="accent4"/>
                </a:solidFill>
              </a:rPr>
            </a:br>
            <a:r>
              <a:rPr lang="en-GB" sz="2000" b="1" dirty="0" err="1" smtClean="0">
                <a:solidFill>
                  <a:schemeClr val="accent4"/>
                </a:solidFill>
              </a:rPr>
              <a:t>drabbas</a:t>
            </a:r>
            <a:r>
              <a:rPr lang="en-GB" sz="2000" b="1" dirty="0" smtClean="0">
                <a:solidFill>
                  <a:schemeClr val="accent4"/>
                </a:solidFill>
              </a:rPr>
              <a:t> </a:t>
            </a:r>
            <a:r>
              <a:rPr lang="en-GB" sz="2000" b="1" dirty="0" err="1">
                <a:solidFill>
                  <a:schemeClr val="accent4"/>
                </a:solidFill>
              </a:rPr>
              <a:t>av</a:t>
            </a:r>
            <a:r>
              <a:rPr lang="en-GB" sz="2000" b="1" dirty="0">
                <a:solidFill>
                  <a:schemeClr val="accent4"/>
                </a:solidFill>
              </a:rPr>
              <a:t> </a:t>
            </a:r>
            <a:r>
              <a:rPr lang="en-GB" sz="2000" b="1" dirty="0" err="1" smtClean="0">
                <a:solidFill>
                  <a:schemeClr val="accent4"/>
                </a:solidFill>
              </a:rPr>
              <a:t>vårdskada</a:t>
            </a:r>
            <a:endParaRPr lang="en-GB" sz="2000" b="1" dirty="0" smtClean="0">
              <a:solidFill>
                <a:schemeClr val="accent4"/>
              </a:solidFill>
            </a:endParaRPr>
          </a:p>
          <a:p>
            <a:endParaRPr lang="sv-SE" sz="2000" dirty="0">
              <a:solidFill>
                <a:schemeClr val="accent4"/>
              </a:solidFill>
            </a:endParaRPr>
          </a:p>
          <a:p>
            <a:r>
              <a:rPr lang="sv-SE" sz="2000" dirty="0" smtClean="0">
                <a:solidFill>
                  <a:schemeClr val="accent4"/>
                </a:solidFill>
              </a:rPr>
              <a:t>Call to Action/uppmaning:</a:t>
            </a:r>
            <a:r>
              <a:rPr lang="sv-SE" sz="2000" b="1" dirty="0" smtClean="0">
                <a:solidFill>
                  <a:schemeClr val="accent4"/>
                </a:solidFill>
              </a:rPr>
              <a:t> </a:t>
            </a:r>
          </a:p>
          <a:p>
            <a:r>
              <a:rPr lang="sv-SE" sz="2000" b="1" dirty="0" smtClean="0">
                <a:solidFill>
                  <a:schemeClr val="accent4"/>
                </a:solidFill>
              </a:rPr>
              <a:t>Agera för säker vård</a:t>
            </a:r>
          </a:p>
          <a:p>
            <a:endParaRPr lang="sv-SE" sz="2000" b="1" dirty="0">
              <a:solidFill>
                <a:schemeClr val="accent4"/>
              </a:solidFill>
            </a:endParaRPr>
          </a:p>
          <a:p>
            <a:r>
              <a:rPr lang="sv-SE" sz="2000" dirty="0" smtClean="0">
                <a:solidFill>
                  <a:schemeClr val="accent4"/>
                </a:solidFill>
              </a:rPr>
              <a:t>Förstärkande budskap: </a:t>
            </a:r>
          </a:p>
          <a:p>
            <a:r>
              <a:rPr lang="sv-SE" sz="2000" b="1" dirty="0" smtClean="0">
                <a:solidFill>
                  <a:schemeClr val="accent4"/>
                </a:solidFill>
              </a:rPr>
              <a:t>Tillsammans för säker vård</a:t>
            </a:r>
            <a:endParaRPr lang="sv-SE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Handlingsplanens illustrationer</a:t>
            </a:r>
            <a:br>
              <a:rPr lang="sv-SE" dirty="0" smtClean="0"/>
            </a:br>
            <a:r>
              <a:rPr lang="sv-SE" sz="2400" dirty="0"/>
              <a:t>Ö</a:t>
            </a:r>
            <a:r>
              <a:rPr lang="sv-SE" sz="2400" dirty="0" smtClean="0"/>
              <a:t>vergripande emblem: Agera för säker vård-tagen</a:t>
            </a:r>
            <a:endParaRPr lang="sv-SE" sz="24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Sveriges kunskapsmyndighet för vård och omsorg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158" y="2440087"/>
            <a:ext cx="2580287" cy="252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315" y="2424992"/>
            <a:ext cx="2577204" cy="2520000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810D4FB-A650-40FC-956B-0EA4C63D41AB}"/>
              </a:ext>
            </a:extLst>
          </p:cNvPr>
          <p:cNvSpPr txBox="1">
            <a:spLocks/>
          </p:cNvSpPr>
          <p:nvPr/>
        </p:nvSpPr>
        <p:spPr>
          <a:xfrm>
            <a:off x="1068917" y="1983744"/>
            <a:ext cx="4490919" cy="41303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20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 smtClean="0"/>
              <a:t>Handlingsplanens uppmaning eller ”Call to Action”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/>
              <a:t>Handslaget i form av ett hjärta symboliserar vårt gemensamma arbete för en säker vård; nationella aktörer, regioner, kommuner och privata </a:t>
            </a:r>
            <a:r>
              <a:rPr lang="sv-SE" sz="2000" b="0" dirty="0" smtClean="0"/>
              <a:t>vårdgivare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/>
              <a:t>A</a:t>
            </a:r>
            <a:r>
              <a:rPr lang="sv-SE" sz="2000" b="0" dirty="0" smtClean="0"/>
              <a:t>nvänds </a:t>
            </a:r>
            <a:r>
              <a:rPr lang="sv-SE" sz="2000" b="0" dirty="0"/>
              <a:t>till exempel på ett </a:t>
            </a:r>
            <a:r>
              <a:rPr lang="sv-SE" sz="2000" b="0" dirty="0" smtClean="0"/>
              <a:t/>
            </a:r>
            <a:br>
              <a:rPr lang="sv-SE" sz="2000" b="0" dirty="0" smtClean="0"/>
            </a:br>
            <a:r>
              <a:rPr lang="sv-SE" sz="2000" b="0" dirty="0" smtClean="0"/>
              <a:t>omslag </a:t>
            </a:r>
            <a:r>
              <a:rPr lang="sv-SE" sz="2000" b="0" dirty="0"/>
              <a:t>till en publikation, </a:t>
            </a:r>
            <a:r>
              <a:rPr lang="sv-SE" sz="2000" b="0" dirty="0" smtClean="0"/>
              <a:t>i en powerpointpresentation</a:t>
            </a:r>
            <a:r>
              <a:rPr lang="sv-SE" sz="2000" b="0" dirty="0"/>
              <a:t>, </a:t>
            </a:r>
            <a:r>
              <a:rPr lang="sv-SE" sz="2000" b="0" dirty="0" smtClean="0"/>
              <a:t>eller liknande.</a:t>
            </a:r>
          </a:p>
        </p:txBody>
      </p:sp>
    </p:spTree>
    <p:extLst>
      <p:ext uri="{BB962C8B-B14F-4D97-AF65-F5344CB8AC3E}">
        <p14:creationId xmlns:p14="http://schemas.microsoft.com/office/powerpoint/2010/main" val="30352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Handlingsplanens illustrationer</a:t>
            </a:r>
            <a:br>
              <a:rPr lang="sv-SE" dirty="0" smtClean="0"/>
            </a:br>
            <a:r>
              <a:rPr lang="sv-SE" sz="2400" dirty="0" smtClean="0"/>
              <a:t>Handlingsplansmodellen</a:t>
            </a:r>
            <a:endParaRPr lang="sv-SE" sz="24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Sveriges kunskapsmyndighet för vård och omsorg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6196" y="1099443"/>
            <a:ext cx="5167312" cy="5196451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810D4FB-A650-40FC-956B-0EA4C63D41AB}"/>
              </a:ext>
            </a:extLst>
          </p:cNvPr>
          <p:cNvSpPr txBox="1">
            <a:spLocks/>
          </p:cNvSpPr>
          <p:nvPr/>
        </p:nvSpPr>
        <p:spPr>
          <a:xfrm>
            <a:off x="1068917" y="1983744"/>
            <a:ext cx="4503544" cy="40335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20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 smtClean="0"/>
              <a:t>Beskriver </a:t>
            </a:r>
            <a:r>
              <a:rPr lang="sv-SE" sz="2000" b="0" dirty="0"/>
              <a:t>den nationella handlingsplanens olika </a:t>
            </a:r>
            <a:r>
              <a:rPr lang="sv-SE" sz="2000" b="0" dirty="0" smtClean="0"/>
              <a:t>områden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/>
              <a:t>Använd </a:t>
            </a:r>
            <a:r>
              <a:rPr lang="sv-SE" sz="2000" b="0" dirty="0" smtClean="0"/>
              <a:t>den </a:t>
            </a:r>
            <a:r>
              <a:rPr lang="sv-SE" sz="2000" b="0" dirty="0"/>
              <a:t>när du vill beskriva helheten och hur de olika delarna i handlingsplanen samspelar med varandra och för att placera in ert eget patientsäkerhetsarbete i den strukturen.</a:t>
            </a:r>
            <a:endParaRPr lang="sv-SE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5478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Handlingsplanens </a:t>
            </a:r>
            <a:br>
              <a:rPr lang="sv-SE" dirty="0" smtClean="0"/>
            </a:br>
            <a:r>
              <a:rPr lang="sv-SE" dirty="0" smtClean="0"/>
              <a:t>illustrationer</a:t>
            </a:r>
            <a:br>
              <a:rPr lang="sv-SE" dirty="0" smtClean="0"/>
            </a:br>
            <a:r>
              <a:rPr lang="sv-SE" sz="2400" dirty="0" smtClean="0"/>
              <a:t>Grundläggande förutsättningar</a:t>
            </a:r>
            <a:endParaRPr lang="sv-SE" sz="24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Sveriges kunskapsmyndighet för vård och omsorg</a:t>
            </a:r>
            <a:endParaRPr lang="sv-SE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810D4FB-A650-40FC-956B-0EA4C63D41AB}"/>
              </a:ext>
            </a:extLst>
          </p:cNvPr>
          <p:cNvSpPr txBox="1">
            <a:spLocks/>
          </p:cNvSpPr>
          <p:nvPr/>
        </p:nvSpPr>
        <p:spPr>
          <a:xfrm>
            <a:off x="1068917" y="2474259"/>
            <a:ext cx="4503544" cy="3543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20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 smtClean="0"/>
              <a:t>Fyra </a:t>
            </a:r>
            <a:r>
              <a:rPr lang="sv-SE" sz="2000" b="0" dirty="0"/>
              <a:t>g</a:t>
            </a:r>
            <a:r>
              <a:rPr lang="sv-SE" sz="2000" b="0" dirty="0" smtClean="0"/>
              <a:t>rundläggande </a:t>
            </a:r>
            <a:r>
              <a:rPr lang="sv-SE" sz="2000" b="0" dirty="0"/>
              <a:t>förutsättningar som behöver finnas på plats för </a:t>
            </a:r>
            <a:r>
              <a:rPr lang="sv-SE" sz="2000" b="0" dirty="0" smtClean="0"/>
              <a:t>att vården ska vara säker.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 smtClean="0"/>
              <a:t>Använd </a:t>
            </a:r>
            <a:r>
              <a:rPr lang="sv-SE" sz="2000" b="0" dirty="0"/>
              <a:t>illustrationen med alla grundläggande förutsättningar eller illustrationerna med ett område, beroende på kontext, till exempel </a:t>
            </a:r>
            <a:br>
              <a:rPr lang="sv-SE" sz="2000" b="0" dirty="0"/>
            </a:br>
            <a:r>
              <a:rPr lang="sv-SE" sz="2000" b="0" dirty="0"/>
              <a:t>om du vill visa vad ni gör inom respektive område.</a:t>
            </a:r>
            <a:endParaRPr lang="sv-SE" sz="2000" b="0" dirty="0" smtClean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840" y="1474984"/>
            <a:ext cx="4044874" cy="39606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02" y="4424418"/>
            <a:ext cx="1871476" cy="187147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76" y="4424418"/>
            <a:ext cx="1871476" cy="187147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76" y="466523"/>
            <a:ext cx="1871476" cy="187147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02" y="466523"/>
            <a:ext cx="1871476" cy="187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Sveriges kunskapsmyndighet för vård och omsorg</a:t>
            </a:r>
            <a:endParaRPr lang="sv-SE" dirty="0"/>
          </a:p>
        </p:txBody>
      </p:sp>
      <p:sp>
        <p:nvSpPr>
          <p:cNvPr id="13" name="Ellips 12"/>
          <p:cNvSpPr/>
          <p:nvPr/>
        </p:nvSpPr>
        <p:spPr>
          <a:xfrm>
            <a:off x="4408019" y="1259844"/>
            <a:ext cx="1551709" cy="1447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 smtClean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Handlingsplanens </a:t>
            </a:r>
            <a:br>
              <a:rPr lang="sv-SE" dirty="0"/>
            </a:br>
            <a:r>
              <a:rPr lang="sv-SE" dirty="0"/>
              <a:t>illustrationer</a:t>
            </a:r>
            <a:br>
              <a:rPr lang="sv-SE" dirty="0"/>
            </a:br>
            <a:r>
              <a:rPr lang="sv-SE" sz="2400" dirty="0" smtClean="0"/>
              <a:t>Fokusområden</a:t>
            </a:r>
            <a:endParaRPr lang="sv-SE" dirty="0"/>
          </a:p>
        </p:txBody>
      </p:sp>
      <p:sp>
        <p:nvSpPr>
          <p:cNvPr id="5" name="Ellips 4"/>
          <p:cNvSpPr/>
          <p:nvPr/>
        </p:nvSpPr>
        <p:spPr>
          <a:xfrm>
            <a:off x="6720515" y="3810404"/>
            <a:ext cx="2750608" cy="2752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 smtClean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809" y="1378704"/>
            <a:ext cx="3558732" cy="360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033" y="75702"/>
            <a:ext cx="1800000" cy="18000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462" y="92282"/>
            <a:ext cx="1800000" cy="180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220" y="3247968"/>
            <a:ext cx="1800000" cy="18000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175" y="4994606"/>
            <a:ext cx="1800000" cy="180000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877" y="3246241"/>
            <a:ext cx="1800000" cy="1800000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4810D4FB-A650-40FC-956B-0EA4C63D41AB}"/>
              </a:ext>
            </a:extLst>
          </p:cNvPr>
          <p:cNvSpPr txBox="1">
            <a:spLocks/>
          </p:cNvSpPr>
          <p:nvPr/>
        </p:nvSpPr>
        <p:spPr>
          <a:xfrm>
            <a:off x="1068917" y="2474259"/>
            <a:ext cx="4503544" cy="3543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20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 smtClean="0"/>
              <a:t>Fem </a:t>
            </a:r>
            <a:r>
              <a:rPr lang="sv-SE" sz="2000" b="0" dirty="0"/>
              <a:t>prioriterade fokusområden för arbetet mot en säkrare vård. </a:t>
            </a:r>
            <a:endParaRPr lang="sv-SE" sz="2000" b="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 smtClean="0"/>
              <a:t>Använd illustrationen </a:t>
            </a:r>
            <a:r>
              <a:rPr lang="sv-SE" sz="2000" b="0" dirty="0"/>
              <a:t>med alla fokusområden </a:t>
            </a:r>
            <a:r>
              <a:rPr lang="sv-SE" sz="2000" b="0" dirty="0" smtClean="0"/>
              <a:t>eller </a:t>
            </a:r>
            <a:r>
              <a:rPr lang="sv-SE" sz="2000" b="0" dirty="0"/>
              <a:t>med ett fokusområde, </a:t>
            </a:r>
            <a:r>
              <a:rPr lang="sv-SE" sz="2000" b="0" dirty="0" smtClean="0"/>
              <a:t>beroende </a:t>
            </a:r>
            <a:r>
              <a:rPr lang="sv-SE" sz="2000" b="0" dirty="0"/>
              <a:t>på </a:t>
            </a:r>
            <a:r>
              <a:rPr lang="sv-SE" sz="2000" b="0" dirty="0" smtClean="0"/>
              <a:t/>
            </a:r>
            <a:br>
              <a:rPr lang="sv-SE" sz="2000" b="0" dirty="0" smtClean="0"/>
            </a:br>
            <a:r>
              <a:rPr lang="sv-SE" sz="2000" b="0" dirty="0" smtClean="0"/>
              <a:t>kontext</a:t>
            </a:r>
            <a:r>
              <a:rPr lang="sv-SE" sz="2000" b="0" dirty="0"/>
              <a:t>, till exempel om du vill </a:t>
            </a:r>
            <a:r>
              <a:rPr lang="sv-SE" sz="2000" b="0" dirty="0" smtClean="0"/>
              <a:t/>
            </a:r>
            <a:br>
              <a:rPr lang="sv-SE" sz="2000" b="0" dirty="0" smtClean="0"/>
            </a:br>
            <a:r>
              <a:rPr lang="sv-SE" sz="2000" b="0" dirty="0" smtClean="0"/>
              <a:t>visa </a:t>
            </a:r>
            <a:r>
              <a:rPr lang="sv-SE" sz="2000" b="0" dirty="0"/>
              <a:t>vad ni gör inom ett eller </a:t>
            </a:r>
            <a:r>
              <a:rPr lang="sv-SE" sz="2000" b="0" dirty="0" smtClean="0"/>
              <a:t/>
            </a:r>
            <a:br>
              <a:rPr lang="sv-SE" sz="2000" b="0" dirty="0" smtClean="0"/>
            </a:br>
            <a:r>
              <a:rPr lang="sv-SE" sz="2000" b="0" dirty="0" smtClean="0"/>
              <a:t>flera </a:t>
            </a:r>
            <a:r>
              <a:rPr lang="sv-SE" sz="2000" b="0" dirty="0"/>
              <a:t>områden.</a:t>
            </a:r>
            <a:endParaRPr lang="sv-SE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18781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4">
            <a:extLst>
              <a:ext uri="{FF2B5EF4-FFF2-40B4-BE49-F238E27FC236}">
                <a16:creationId xmlns:a16="http://schemas.microsoft.com/office/drawing/2014/main" id="{F382D9A5-F043-4559-A7DC-14D29AD1B7DE}"/>
              </a:ext>
            </a:extLst>
          </p:cNvPr>
          <p:cNvSpPr/>
          <p:nvPr/>
        </p:nvSpPr>
        <p:spPr>
          <a:xfrm>
            <a:off x="-109" y="1528997"/>
            <a:ext cx="12192000" cy="41303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11509"/>
            <a:ext cx="9268800" cy="1296144"/>
          </a:xfrm>
        </p:spPr>
        <p:txBody>
          <a:bodyPr/>
          <a:lstStyle/>
          <a:p>
            <a:r>
              <a:rPr lang="sv-SE" dirty="0"/>
              <a:t>Exempel på </a:t>
            </a:r>
            <a:r>
              <a:rPr lang="sv-SE" dirty="0" smtClean="0"/>
              <a:t>användningsområden</a:t>
            </a:r>
            <a:endParaRPr lang="en-GB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9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578" y="1907653"/>
            <a:ext cx="3088560" cy="42386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9320" y="192810"/>
            <a:ext cx="2689389" cy="63703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1068917" y="1907653"/>
            <a:ext cx="4267358" cy="3519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 smtClean="0"/>
              <a:t>Patientsäkerhetsberättelsen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 smtClean="0"/>
              <a:t>Er egen handlingsplan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 smtClean="0"/>
              <a:t>Trycksaker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 smtClean="0"/>
              <a:t>Profilprodukter (interna kampanjer)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 smtClean="0"/>
              <a:t>Sociala medier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 smtClean="0"/>
              <a:t>PPT-presentationer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 smtClean="0"/>
              <a:t>Interna utbildningar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0" dirty="0"/>
              <a:t>m</a:t>
            </a:r>
            <a:r>
              <a:rPr lang="sv-SE" sz="2000" b="0" dirty="0" smtClean="0"/>
              <a:t>.m.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v-SE" sz="2000" b="0" dirty="0" smtClean="0"/>
          </a:p>
          <a:p>
            <a:pPr>
              <a:spcAft>
                <a:spcPts val="1200"/>
              </a:spcAft>
            </a:pP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116197692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Accentfärg orange">
      <a:srgbClr val="ED8B00"/>
    </a:custClr>
    <a:custClr name="Accentfärg turkos">
      <a:srgbClr val="3DB7E4"/>
    </a:custClr>
    <a:custClr name="Accentfärg 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Diagramfärg alarmerande händelse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 huvudfärg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-16.9.potx" id="{5FB52A0F-AAB8-41D5-B429-08CFAF4F1824}" vid="{01A0E70B-603C-4E46-A5A4-C3F353CF1FA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 PPT-sve-16.9</Template>
  <TotalTime>466</TotalTime>
  <Words>604</Words>
  <Application>Microsoft Office PowerPoint</Application>
  <PresentationFormat>Bredbild</PresentationFormat>
  <Paragraphs>67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SoS-PPT-svensk-150922</vt:lpstr>
      <vt:lpstr>Om stöd för samordnad kommunikation Nationell handlingsplan för ökad patientsäkerhet</vt:lpstr>
      <vt:lpstr>Stöd för samordnad kommunikation Nationell handlingsplan för ökad patientsäkerhet 2020-2024</vt:lpstr>
      <vt:lpstr>Kommunikationsstödet innehåller flera delar </vt:lpstr>
      <vt:lpstr>Handlingsplanens huvudbudskap </vt:lpstr>
      <vt:lpstr>Handlingsplanens illustrationer Övergripande emblem: Agera för säker vård-tagen</vt:lpstr>
      <vt:lpstr>Handlingsplanens illustrationer Handlingsplansmodellen</vt:lpstr>
      <vt:lpstr>Handlingsplanens  illustrationer Grundläggande förutsättningar</vt:lpstr>
      <vt:lpstr>Handlingsplanens  illustrationer Fokusområden</vt:lpstr>
      <vt:lpstr>Exempel på användningsområden</vt:lpstr>
      <vt:lpstr>Allt material finns att ladda ner kostnadsfritt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Socialstyrelsens Powerpointmall</dc:title>
  <dc:creator>Brozén, Åsa</dc:creator>
  <cp:keywords>class='Open'</cp:keywords>
  <cp:lastModifiedBy>Brozén, Åsa</cp:lastModifiedBy>
  <cp:revision>29</cp:revision>
  <cp:lastPrinted>2015-05-08T11:44:01Z</cp:lastPrinted>
  <dcterms:created xsi:type="dcterms:W3CDTF">2021-10-20T08:30:11Z</dcterms:created>
  <dcterms:modified xsi:type="dcterms:W3CDTF">2021-10-27T06:53:55Z</dcterms:modified>
</cp:coreProperties>
</file>